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7"/>
  </p:notesMasterIdLst>
  <p:sldIdLst>
    <p:sldId id="256" r:id="rId8"/>
    <p:sldId id="271" r:id="rId9"/>
    <p:sldId id="319" r:id="rId10"/>
    <p:sldId id="330" r:id="rId11"/>
    <p:sldId id="320" r:id="rId12"/>
    <p:sldId id="321" r:id="rId13"/>
    <p:sldId id="322" r:id="rId14"/>
    <p:sldId id="323" r:id="rId15"/>
    <p:sldId id="305" r:id="rId16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19"/>
            <p14:sldId id="330"/>
            <p14:sldId id="320"/>
            <p14:sldId id="321"/>
            <p14:sldId id="322"/>
            <p14:sldId id="323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800000"/>
    <a:srgbClr val="993300"/>
    <a:srgbClr val="B91121"/>
    <a:srgbClr val="FAFAFA"/>
    <a:srgbClr val="F7F7F7"/>
    <a:srgbClr val="E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89474" autoAdjust="0"/>
  </p:normalViewPr>
  <p:slideViewPr>
    <p:cSldViewPr>
      <p:cViewPr varScale="1">
        <p:scale>
          <a:sx n="123" d="100"/>
          <a:sy n="123" d="100"/>
        </p:scale>
        <p:origin x="378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496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8223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754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0447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Either side can terminate</a:t>
            </a:r>
          </a:p>
          <a:p>
            <a:r>
              <a:rPr lang="en-US" baseline="0" dirty="0"/>
              <a:t>Once connected they are the same</a:t>
            </a:r>
          </a:p>
          <a:p>
            <a:r>
              <a:rPr lang="en-US" baseline="0" dirty="0"/>
              <a:t>Listener &lt;- Connector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328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21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Reference the discussion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4648200" cy="993775"/>
          </a:xfrm>
        </p:spPr>
        <p:txBody>
          <a:bodyPr>
            <a:noAutofit/>
          </a:bodyPr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1910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Addresses and DNS</a:t>
            </a:r>
          </a:p>
          <a:p>
            <a:pPr>
              <a:buFont typeface="Arial" charset="0"/>
              <a:buChar char="•"/>
            </a:pPr>
            <a:r>
              <a:rPr lang="en-US" dirty="0"/>
              <a:t>Ports</a:t>
            </a:r>
          </a:p>
          <a:p>
            <a:pPr>
              <a:buFont typeface="Arial" charset="0"/>
              <a:buChar char="•"/>
            </a:pPr>
            <a:r>
              <a:rPr lang="en-US" dirty="0"/>
              <a:t>TCP</a:t>
            </a:r>
          </a:p>
          <a:p>
            <a:pPr>
              <a:buFont typeface="Arial" charset="0"/>
              <a:buChar char="•"/>
            </a:pPr>
            <a:r>
              <a:rPr lang="en-US" dirty="0"/>
              <a:t>UDP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00150"/>
            <a:ext cx="4086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71628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https://docs.oracle.com/javase/tutorial/networking/overview/networking.html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91" y="2430472"/>
            <a:ext cx="6781809" cy="22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307" y="3893159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machine has a unique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Routers have multiple connections to bridge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 maintains a map between name and number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93435"/>
            <a:ext cx="1091704" cy="809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489" y="2469620"/>
            <a:ext cx="767338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" y="2845368"/>
            <a:ext cx="1091704" cy="809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40" y="1900983"/>
            <a:ext cx="648720" cy="5523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707" y="2469620"/>
            <a:ext cx="767338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272260"/>
            <a:ext cx="1091704" cy="8094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18296" y="866737"/>
            <a:ext cx="109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10.2.14.5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8296" y="3065449"/>
            <a:ext cx="109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10.2.14.8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16561" y="2658804"/>
            <a:ext cx="109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10.2.14.1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509332" y="3044295"/>
            <a:ext cx="9503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34094" y="1210254"/>
            <a:ext cx="1280506" cy="1833124"/>
            <a:chOff x="1234094" y="1210254"/>
            <a:chExt cx="1280506" cy="1833124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514600" y="1210254"/>
              <a:ext cx="0" cy="18331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2002352" y="1210254"/>
              <a:ext cx="51224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002352" y="3043378"/>
              <a:ext cx="51224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234094" y="2297900"/>
              <a:ext cx="12805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173972" y="1961781"/>
            <a:ext cx="11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10.2.14.14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4285428" y="3041120"/>
            <a:ext cx="109727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57146" y="3169976"/>
            <a:ext cx="109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14.2.2.7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45965" y="3193874"/>
            <a:ext cx="109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14.2.2.16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17" y="3025997"/>
            <a:ext cx="1091704" cy="80949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781800" y="1597619"/>
            <a:ext cx="314517" cy="1833126"/>
            <a:chOff x="6781800" y="1597619"/>
            <a:chExt cx="314517" cy="1833126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781800" y="1597620"/>
              <a:ext cx="0" cy="1833124"/>
            </a:xfrm>
            <a:prstGeom prst="line">
              <a:avLst/>
            </a:prstGeom>
            <a:ln w="25400">
              <a:solidFill>
                <a:srgbClr val="7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1"/>
            </p:cNvCxnSpPr>
            <p:nvPr/>
          </p:nvCxnSpPr>
          <p:spPr>
            <a:xfrm flipH="1" flipV="1">
              <a:off x="6788298" y="3430744"/>
              <a:ext cx="308019" cy="1"/>
            </a:xfrm>
            <a:prstGeom prst="line">
              <a:avLst/>
            </a:prstGeom>
            <a:ln w="254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6788298" y="1597619"/>
              <a:ext cx="308019" cy="1"/>
            </a:xfrm>
            <a:prstGeom prst="line">
              <a:avLst/>
            </a:prstGeom>
            <a:ln w="25400">
              <a:solidFill>
                <a:srgbClr val="7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 flipH="1" flipV="1">
            <a:off x="6164307" y="3025073"/>
            <a:ext cx="590000" cy="3063"/>
          </a:xfrm>
          <a:prstGeom prst="line">
            <a:avLst/>
          </a:prstGeom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33408" y="1263542"/>
            <a:ext cx="81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93300"/>
                </a:solidFill>
              </a:rPr>
              <a:t>1.9.2.1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914178" y="262732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3300"/>
                </a:solidFill>
              </a:rPr>
              <a:t>1.9.2.5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260733" y="347618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3300"/>
                </a:solidFill>
              </a:rPr>
              <a:t>1.9.2.8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432676"/>
              </p:ext>
            </p:extLst>
          </p:nvPr>
        </p:nvGraphicFramePr>
        <p:xfrm>
          <a:off x="3437427" y="1117232"/>
          <a:ext cx="2534201" cy="127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265">
                  <a:extLst>
                    <a:ext uri="{9D8B030D-6E8A-4147-A177-3AD203B41FA5}">
                      <a16:colId xmlns:a16="http://schemas.microsoft.com/office/drawing/2014/main" val="3423730328"/>
                    </a:ext>
                  </a:extLst>
                </a:gridCol>
                <a:gridCol w="1263936">
                  <a:extLst>
                    <a:ext uri="{9D8B030D-6E8A-4147-A177-3AD203B41FA5}">
                      <a16:colId xmlns:a16="http://schemas.microsoft.com/office/drawing/2014/main" val="3781637988"/>
                    </a:ext>
                  </a:extLst>
                </a:gridCol>
              </a:tblGrid>
              <a:tr h="302592">
                <a:tc>
                  <a:txBody>
                    <a:bodyPr/>
                    <a:lstStyle/>
                    <a:p>
                      <a:r>
                        <a:rPr lang="en-US" dirty="0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31377"/>
                  </a:ext>
                </a:extLst>
              </a:tr>
              <a:tr h="302592">
                <a:tc>
                  <a:txBody>
                    <a:bodyPr/>
                    <a:lstStyle/>
                    <a:p>
                      <a:r>
                        <a:rPr lang="en-US" sz="1200" dirty="0"/>
                        <a:t>google.com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74.125.196.139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41810"/>
                  </a:ext>
                </a:extLst>
              </a:tr>
              <a:tr h="302592">
                <a:tc>
                  <a:txBody>
                    <a:bodyPr/>
                    <a:lstStyle/>
                    <a:p>
                      <a:r>
                        <a:rPr lang="en-US" sz="1200" dirty="0"/>
                        <a:t>amazon.com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54.239.17.6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158230"/>
                  </a:ext>
                </a:extLst>
              </a:tr>
              <a:tr h="302592">
                <a:tc>
                  <a:txBody>
                    <a:bodyPr/>
                    <a:lstStyle/>
                    <a:p>
                      <a:r>
                        <a:rPr lang="en-US" sz="1200" dirty="0"/>
                        <a:t>uah.edu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146.229.1.10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365755"/>
                  </a:ext>
                </a:extLst>
              </a:tr>
            </a:tbl>
          </a:graphicData>
        </a:graphic>
      </p:graphicFrame>
      <p:sp>
        <p:nvSpPr>
          <p:cNvPr id="46" name="Rectangle 45"/>
          <p:cNvSpPr/>
          <p:nvPr/>
        </p:nvSpPr>
        <p:spPr>
          <a:xfrm>
            <a:off x="4333031" y="784839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49475" y="2081755"/>
            <a:ext cx="367086" cy="413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9" grpId="0"/>
      <p:bldP spid="31" grpId="0"/>
      <p:bldP spid="32" grpId="0"/>
      <p:bldP spid="42" grpId="0"/>
      <p:bldP spid="43" grpId="0"/>
      <p:bldP spid="44" grpId="0"/>
      <p:bldP spid="46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2362200" cy="609600"/>
          </a:xfrm>
        </p:spPr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3" y="1604595"/>
            <a:ext cx="2147281" cy="3352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203452" y="1329827"/>
            <a:ext cx="9144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03452" y="2597385"/>
            <a:ext cx="9144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FTP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03452" y="3816585"/>
            <a:ext cx="9144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Blaster Man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6427" y="1526202"/>
            <a:ext cx="9300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80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97004" y="811758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10.2.14.5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47646" y="2793719"/>
            <a:ext cx="9476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6427" y="4061236"/>
            <a:ext cx="9300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15583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05" y="718066"/>
            <a:ext cx="2683357" cy="18536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441891"/>
            <a:ext cx="2105995" cy="140795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51093" y="25640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10.2.14.2</a:t>
            </a:r>
          </a:p>
        </p:txBody>
      </p:sp>
      <p:cxnSp>
        <p:nvCxnSpPr>
          <p:cNvPr id="23" name="Straight Arrow Connector 22"/>
          <p:cNvCxnSpPr>
            <a:endCxn id="13" idx="3"/>
          </p:cNvCxnSpPr>
          <p:nvPr/>
        </p:nvCxnSpPr>
        <p:spPr>
          <a:xfrm flipH="1">
            <a:off x="4076454" y="1709307"/>
            <a:ext cx="2270373" cy="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8" idx="3"/>
          </p:cNvCxnSpPr>
          <p:nvPr/>
        </p:nvCxnSpPr>
        <p:spPr>
          <a:xfrm flipH="1">
            <a:off x="4076454" y="4245902"/>
            <a:ext cx="2270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00800" y="298561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75.75.8.43</a:t>
            </a:r>
          </a:p>
        </p:txBody>
      </p:sp>
    </p:spTree>
    <p:extLst>
      <p:ext uri="{BB962C8B-B14F-4D97-AF65-F5344CB8AC3E}">
        <p14:creationId xmlns:p14="http://schemas.microsoft.com/office/powerpoint/2010/main" val="114298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and Registered Ports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9750"/>
            <a:ext cx="2971800" cy="25795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1771650"/>
            <a:ext cx="2963055" cy="18707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325" y="3714751"/>
            <a:ext cx="3794917" cy="6745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666751"/>
            <a:ext cx="556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0 – 1023: Well known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1024 – 49151: Assigned by IANA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49152 – 65535: Dynamic, Private, or Ephemeral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455989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https://en.wikipedia.org/wiki/List_of_TCP_and_UDP_port_numbers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06333" y="814385"/>
            <a:ext cx="1143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11111111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3300" y="814385"/>
            <a:ext cx="1143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11111111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0900" y="1292784"/>
            <a:ext cx="1447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16</a:t>
            </a:r>
            <a:r>
              <a:rPr lang="en-US" dirty="0"/>
              <a:t> = 65,536</a:t>
            </a:r>
          </a:p>
        </p:txBody>
      </p:sp>
    </p:spTree>
    <p:extLst>
      <p:ext uri="{BB962C8B-B14F-4D97-AF65-F5344CB8AC3E}">
        <p14:creationId xmlns:p14="http://schemas.microsoft.com/office/powerpoint/2010/main" val="253203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17" y="1373743"/>
            <a:ext cx="3581400" cy="3581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90" y="721668"/>
            <a:ext cx="2545583" cy="162148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 (UDP)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600" y="2804318"/>
            <a:ext cx="1757362" cy="2038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804318"/>
            <a:ext cx="1861056" cy="20383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7331" y="222438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10.2.14.5:502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29400" y="2224384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192.168.1.10:28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50181" y="13070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To: 192.168.1.10:28</a:t>
            </a:r>
          </a:p>
        </p:txBody>
      </p:sp>
      <p:sp>
        <p:nvSpPr>
          <p:cNvPr id="20" name="Can 19"/>
          <p:cNvSpPr/>
          <p:nvPr/>
        </p:nvSpPr>
        <p:spPr>
          <a:xfrm>
            <a:off x="977490" y="1740063"/>
            <a:ext cx="533400" cy="5026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600200" y="2221054"/>
            <a:ext cx="960437" cy="11703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4192" y="1868293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Data Bytes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17" y="697265"/>
            <a:ext cx="2545583" cy="16214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42408" y="137374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To: 192.168.1.10:28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42408" y="107943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From: 10.2.14.5:502</a:t>
            </a:r>
          </a:p>
        </p:txBody>
      </p:sp>
      <p:sp>
        <p:nvSpPr>
          <p:cNvPr id="32" name="Can 31"/>
          <p:cNvSpPr/>
          <p:nvPr/>
        </p:nvSpPr>
        <p:spPr>
          <a:xfrm>
            <a:off x="8101383" y="1732389"/>
            <a:ext cx="533400" cy="5026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6477000" y="2235070"/>
            <a:ext cx="647316" cy="1056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9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>
            <a:off x="5452666" y="2686607"/>
            <a:ext cx="905669" cy="1899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 (TCP)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840" y="1884834"/>
            <a:ext cx="5246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509" y="1884834"/>
            <a:ext cx="5246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5178" y="1884834"/>
            <a:ext cx="5246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22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49847" y="1884834"/>
            <a:ext cx="5246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4065" y="2571750"/>
            <a:ext cx="524669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8734" y="2571750"/>
            <a:ext cx="524669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4F</a:t>
            </a:r>
          </a:p>
        </p:txBody>
      </p:sp>
      <p:sp>
        <p:nvSpPr>
          <p:cNvPr id="3" name="Flowchart: Direct Access Storage 2"/>
          <p:cNvSpPr/>
          <p:nvPr/>
        </p:nvSpPr>
        <p:spPr>
          <a:xfrm rot="10800000">
            <a:off x="2895600" y="1733550"/>
            <a:ext cx="2886869" cy="152623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77000" y="2571750"/>
            <a:ext cx="5246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01669" y="2571750"/>
            <a:ext cx="5246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6338" y="2571750"/>
            <a:ext cx="5246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22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1007" y="2571750"/>
            <a:ext cx="5246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77000" y="1884834"/>
            <a:ext cx="524669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19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01669" y="1884834"/>
            <a:ext cx="524669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4F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638425" y="2114550"/>
            <a:ext cx="762000" cy="231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82469" y="2114550"/>
            <a:ext cx="524670" cy="1888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567781" y="2686607"/>
            <a:ext cx="832645" cy="1159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35087" y="1522792"/>
            <a:ext cx="15605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OutputStream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58335" y="1539329"/>
            <a:ext cx="15605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OutputStream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68636" y="3104777"/>
            <a:ext cx="13795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InputStream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58335" y="3104777"/>
            <a:ext cx="15605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InputStream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5012" y="91913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10.2.14.5:502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27776" y="919136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192.168.1.10:28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06" y="3722598"/>
            <a:ext cx="727137" cy="115475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0228" y="3440198"/>
            <a:ext cx="2893221" cy="151419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388100" y="4060253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Listener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14065" y="3939999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57780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5" grpId="0"/>
      <p:bldP spid="36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 vs TCP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4705350"/>
            <a:ext cx="609600" cy="2746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935840"/>
              </p:ext>
            </p:extLst>
          </p:nvPr>
        </p:nvGraphicFramePr>
        <p:xfrm>
          <a:off x="1447800" y="9715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884791139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3362892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80109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23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78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Guaranteed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75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Ordering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Guaranteed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7873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295400" y="895350"/>
            <a:ext cx="1519238" cy="43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70760" y="2876550"/>
            <a:ext cx="460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TCP: Web browsing,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UDP: Streaming media, games</a:t>
            </a:r>
          </a:p>
        </p:txBody>
      </p:sp>
    </p:spTree>
    <p:extLst>
      <p:ext uri="{BB962C8B-B14F-4D97-AF65-F5344CB8AC3E}">
        <p14:creationId xmlns:p14="http://schemas.microsoft.com/office/powerpoint/2010/main" val="29296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76" y="1200150"/>
            <a:ext cx="3036524" cy="28003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5791200" cy="3124200"/>
          </a:xfrm>
        </p:spPr>
        <p:txBody>
          <a:bodyPr/>
          <a:lstStyle/>
          <a:p>
            <a:r>
              <a:rPr lang="en-US" dirty="0"/>
              <a:t>Open a command prompt in your virtual machine and enter the following commands:</a:t>
            </a:r>
          </a:p>
          <a:p>
            <a:pPr lvl="1"/>
            <a:r>
              <a:rPr lang="en-US" dirty="0"/>
              <a:t>“ipconfig /all”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tracert</a:t>
            </a:r>
            <a:r>
              <a:rPr lang="en-US" dirty="0"/>
              <a:t> google.com”</a:t>
            </a:r>
          </a:p>
          <a:p>
            <a:r>
              <a:rPr lang="en-US" dirty="0"/>
              <a:t>What information are these commands giving?</a:t>
            </a:r>
          </a:p>
          <a:p>
            <a:r>
              <a:rPr lang="en-US" dirty="0"/>
              <a:t>How does compare to the same commands running on your personal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8870</TotalTime>
  <Words>537</Words>
  <Application>Microsoft Office PowerPoint</Application>
  <PresentationFormat>On-screen Show (16:9)</PresentationFormat>
  <Paragraphs>140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Networking</vt:lpstr>
      <vt:lpstr>See Also</vt:lpstr>
      <vt:lpstr>Ethernet</vt:lpstr>
      <vt:lpstr>Ports</vt:lpstr>
      <vt:lpstr>Well-Known and Registered Ports</vt:lpstr>
      <vt:lpstr>User Datagram Protocol (UDP)</vt:lpstr>
      <vt:lpstr>Transmission Control Protocol (TCP)</vt:lpstr>
      <vt:lpstr>UDP vs TCP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Topher</cp:lastModifiedBy>
  <cp:revision>276</cp:revision>
  <cp:lastPrinted>2015-07-06T21:44:19Z</cp:lastPrinted>
  <dcterms:created xsi:type="dcterms:W3CDTF">2015-07-04T21:12:26Z</dcterms:created>
  <dcterms:modified xsi:type="dcterms:W3CDTF">2016-03-21T11:48:47Z</dcterms:modified>
</cp:coreProperties>
</file>